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59" r:id="rId3"/>
    <p:sldId id="260" r:id="rId4"/>
    <p:sldId id="261" r:id="rId5"/>
    <p:sldId id="265" r:id="rId6"/>
    <p:sldId id="266" r:id="rId7"/>
    <p:sldId id="267" r:id="rId8"/>
    <p:sldId id="270" r:id="rId9"/>
    <p:sldId id="268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D01C-D177-4B48-AB62-99556607B289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9BBB-6312-4A99-8EF3-2DA124779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86FE-1F5B-4792-ABF1-E63DF9AF0CD2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155C-81A2-4DBC-9BA4-5C5B5D48D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91A-6FF4-4661-850D-85A53D694C5A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13CE-4466-4414-A700-50FBDACF2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0861-52FE-4BDE-9526-6F7CEEACCDE6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2769-9895-422C-A7C9-70AFEE172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4B40-EC67-4748-830E-C299F7E94052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5D16-FBCD-431E-A880-A69F362CC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8CB0-58F6-4370-8A72-50EF898E2893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0D11-520C-4663-9F6B-AB8942900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CCD9-78A7-47BE-A08C-B348179C9B98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5169-537A-4328-874F-8796A2DF3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4940-E5EB-4E52-833E-31100E93B939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1416-B6FE-45AD-AEEE-E972C85A1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CBC4-45CB-4494-A5FA-3AF02F3E6876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F633-7CCF-431E-A8B0-A5A790348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5B092-AEBB-421D-AA33-9923229889F8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2610-94BA-4D19-8E86-E3C0E9ECD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C829-7F3A-4460-8AF0-C0EF2CF308E1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6332-30E2-49B1-88EC-183518BE9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7CB695C-555D-44F4-B60F-7916EE4B96D0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1A45205-5134-4502-AB67-225250268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6" r:id="rId3"/>
    <p:sldLayoutId id="2147483753" r:id="rId4"/>
    <p:sldLayoutId id="2147483752" r:id="rId5"/>
    <p:sldLayoutId id="2147483751" r:id="rId6"/>
    <p:sldLayoutId id="2147483750" r:id="rId7"/>
    <p:sldLayoutId id="2147483749" r:id="rId8"/>
    <p:sldLayoutId id="2147483748" r:id="rId9"/>
    <p:sldLayoutId id="2147483747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</a:rPr>
              <a:t>ОБЛОМОВ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6732588" y="5084763"/>
            <a:ext cx="1954212" cy="122396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1700808"/>
            <a:ext cx="26468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sz="54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</a:rPr>
              <a:t>История создания романа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86375"/>
          </a:xfrm>
          <a:ln w="57150">
            <a:solidFill>
              <a:srgbClr val="00000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Замысел романа «Обломов» возник </a:t>
            </a: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mtClean="0"/>
              <a:t>у И.А.Гончарова в конце 40-х годов </a:t>
            </a:r>
            <a:r>
              <a:rPr lang="en-US" smtClean="0"/>
              <a:t>XIX</a:t>
            </a:r>
            <a:r>
              <a:rPr lang="ru-RU" smtClean="0"/>
              <a:t> века. </a:t>
            </a: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latin typeface="Tw Cen MT Condensed" pitchFamily="34" charset="0"/>
              </a:rPr>
              <a:t>В 1849 году</a:t>
            </a:r>
            <a:r>
              <a:rPr lang="ru-RU" smtClean="0"/>
              <a:t> была написана первая часть романа.</a:t>
            </a:r>
          </a:p>
          <a:p>
            <a:pPr>
              <a:buFont typeface="Arial" charset="0"/>
              <a:buNone/>
            </a:pPr>
            <a:r>
              <a:rPr lang="ru-RU" smtClean="0"/>
              <a:t>         Вторая и третья часть романа были написаны И.А.Гончаровым </a:t>
            </a:r>
            <a:r>
              <a:rPr lang="ru-RU" b="1" smtClean="0">
                <a:latin typeface="Tw Cen MT Condensed" pitchFamily="34" charset="0"/>
              </a:rPr>
              <a:t>в 1857 году</a:t>
            </a:r>
            <a:r>
              <a:rPr lang="ru-RU" smtClean="0"/>
              <a:t> в немецком городе Мариенбаде.</a:t>
            </a:r>
          </a:p>
          <a:p>
            <a:pPr>
              <a:buFont typeface="Arial" charset="0"/>
              <a:buNone/>
            </a:pPr>
            <a:r>
              <a:rPr lang="ru-RU" smtClean="0"/>
              <a:t>        </a:t>
            </a:r>
            <a:r>
              <a:rPr lang="ru-RU" smtClean="0">
                <a:solidFill>
                  <a:srgbClr val="92D050"/>
                </a:solidFill>
              </a:rPr>
              <a:t> </a:t>
            </a:r>
            <a:r>
              <a:rPr lang="ru-RU" b="1" smtClean="0">
                <a:solidFill>
                  <a:srgbClr val="92D050"/>
                </a:solidFill>
                <a:latin typeface="Arial Unicode MS" pitchFamily="34" charset="-128"/>
              </a:rPr>
              <a:t>Главная тема романа - </a:t>
            </a:r>
            <a:r>
              <a:rPr lang="ru-RU" b="1" smtClean="0">
                <a:latin typeface="Arial Unicode MS" pitchFamily="34" charset="-128"/>
              </a:rPr>
              <a:t>судьба поколения, ищущего свое место в обществе, в истории, но  не сумевшего найти правильный путь.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</a:rPr>
              <a:t>Один день из жизни Обломова.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5143500" cy="484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600" smtClean="0"/>
              <a:t>      </a:t>
            </a:r>
            <a:r>
              <a:rPr lang="ru-RU" sz="2600" b="1" smtClean="0">
                <a:latin typeface="Tw Cen MT Condensed" pitchFamily="34" charset="0"/>
              </a:rPr>
              <a:t>Первая часть романа посвящена описанию </a:t>
            </a:r>
            <a:r>
              <a:rPr lang="ru-RU" sz="2600" b="1" u="sng" smtClean="0">
                <a:effectLst>
                  <a:outerShdw blurRad="38100" dist="38100" dir="2700000" algn="tl">
                    <a:srgbClr val="69676D"/>
                  </a:outerShdw>
                </a:effectLst>
                <a:latin typeface="Tw Cen MT Condensed" pitchFamily="34" charset="0"/>
              </a:rPr>
              <a:t>одного дня из жизни Ильи Ильича Обломова</a:t>
            </a:r>
            <a:r>
              <a:rPr lang="ru-RU" sz="2600" u="sng" smtClean="0">
                <a:effectLst>
                  <a:outerShdw blurRad="38100" dist="38100" dir="2700000" algn="tl">
                    <a:srgbClr val="69676D"/>
                  </a:outerShdw>
                </a:effectLst>
              </a:rPr>
              <a:t>.</a:t>
            </a:r>
            <a:r>
              <a:rPr lang="ru-RU" sz="2600" smtClean="0"/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600" smtClean="0"/>
              <a:t>Герой просыпается в 8 часов, затем пьет чай, общается с посетителями, завтракает, принимает доктора и в 15 часов опять ложится спать. Нет никакого сомнения в том, что именно так, лежа на диване и вяло переругиваясь со слугой Захаром, он в основном и проводит свою жизнь.</a:t>
            </a:r>
          </a:p>
        </p:txBody>
      </p:sp>
      <p:pic>
        <p:nvPicPr>
          <p:cNvPr id="5" name="Рисунок 4" descr="Обломов. Художник С. Шор. 193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428750"/>
            <a:ext cx="3581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868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</a:rPr>
              <a:t>Сон Обломова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5500688" cy="5572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   </a:t>
            </a:r>
            <a:r>
              <a:rPr lang="ru-RU" b="1" u="sng" smtClean="0">
                <a:effectLst>
                  <a:outerShdw blurRad="38100" dist="38100" dir="2700000" algn="tl">
                    <a:srgbClr val="69676D"/>
                  </a:outerShdw>
                </a:effectLst>
                <a:latin typeface="Tw Cen MT Condensed" pitchFamily="34" charset="0"/>
              </a:rPr>
              <a:t>Глава </a:t>
            </a:r>
            <a:r>
              <a:rPr lang="ru-RU" b="1" u="sng" smtClean="0">
                <a:effectLst>
                  <a:outerShdw blurRad="38100" dist="38100" dir="2700000" algn="tl">
                    <a:srgbClr val="69676D"/>
                  </a:outerShdw>
                </a:effectLst>
              </a:rPr>
              <a:t>«</a:t>
            </a:r>
            <a:r>
              <a:rPr lang="ru-RU" b="1" u="sng" smtClean="0">
                <a:effectLst>
                  <a:outerShdw blurRad="38100" dist="38100" dir="2700000" algn="tl">
                    <a:srgbClr val="69676D"/>
                  </a:outerShdw>
                </a:effectLst>
                <a:latin typeface="Tw Cen MT Condensed" pitchFamily="34" charset="0"/>
              </a:rPr>
              <a:t>Сон Обломова</a:t>
            </a:r>
            <a:r>
              <a:rPr lang="ru-RU" b="1" u="sng" smtClean="0">
                <a:effectLst>
                  <a:outerShdw blurRad="38100" dist="38100" dir="2700000" algn="tl">
                    <a:srgbClr val="69676D"/>
                  </a:outerShdw>
                </a:effectLst>
              </a:rPr>
              <a:t>»</a:t>
            </a:r>
            <a:r>
              <a:rPr lang="ru-RU" smtClean="0"/>
              <a:t> показывает истоки характера героя. В детстве Илюша Обломов был живым и любознательным ребенком. Однако уклад жизни в имении Обломова (на первом месте еда и сон), а также барское воспитание (мальчику не давали ничего делать самому), - заставили его «ищущие проявления силы» обратиться внутрь и поникнуть.</a:t>
            </a:r>
          </a:p>
        </p:txBody>
      </p:sp>
      <p:pic>
        <p:nvPicPr>
          <p:cNvPr id="6148" name="Picture 2" descr="C:\Documents and Settings\Администратор\Рабочий стол\Таня\Обломов\Сон Обломов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500188"/>
            <a:ext cx="3455987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3330"/>
          </a:xfr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Обломов на диване</a:t>
            </a:r>
            <a:endParaRPr lang="ru-RU" sz="5400" cap="all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4614863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</a:t>
            </a:r>
            <a:r>
              <a:rPr lang="ru-RU" b="1" u="sng" smtClean="0">
                <a:effectLst>
                  <a:outerShdw blurRad="38100" dist="38100" dir="2700000" algn="tl">
                    <a:srgbClr val="69676D"/>
                  </a:outerShdw>
                </a:effectLst>
              </a:rPr>
              <a:t>В первой части романа</a:t>
            </a:r>
            <a:r>
              <a:rPr lang="ru-RU" smtClean="0"/>
              <a:t> Обломов главным образом лежит на диване и ничего не делает. </a:t>
            </a:r>
            <a:r>
              <a:rPr lang="ru-RU" b="1" u="sng" smtClean="0">
                <a:effectLst>
                  <a:outerShdw blurRad="38100" dist="38100" dir="2700000" algn="tl">
                    <a:srgbClr val="69676D"/>
                  </a:outerShdw>
                </a:effectLst>
              </a:rPr>
              <a:t>Вторая и третья части</a:t>
            </a:r>
            <a:r>
              <a:rPr lang="ru-RU" smtClean="0"/>
              <a:t> посвящены истории любви Обломова и Ольги Ильинской. Для героя это время пробуждения: «</a:t>
            </a:r>
            <a:r>
              <a:rPr lang="ru-RU" i="1" smtClean="0"/>
              <a:t>Встает он в 7 часов, читает, носит куда-то книги. На лице ни сна, ни усталости, ни скуки».</a:t>
            </a:r>
            <a:endParaRPr lang="ru-RU" smtClean="0"/>
          </a:p>
        </p:txBody>
      </p:sp>
      <p:pic>
        <p:nvPicPr>
          <p:cNvPr id="4" name="Рисунок 3" descr="Обломов на Гороховой улице. Художник Г. Мазурин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643063"/>
            <a:ext cx="3586162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5" y="1428750"/>
            <a:ext cx="4357688" cy="4357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u="sng" smtClean="0">
                <a:solidFill>
                  <a:srgbClr val="FF7C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 Condensed" pitchFamily="34" charset="0"/>
              </a:rPr>
              <a:t>История жизни Обломова в романе противопоставлена истории жизни его друга</a:t>
            </a:r>
            <a:r>
              <a:rPr lang="ru-RU" b="1" u="sng" smtClean="0">
                <a:solidFill>
                  <a:srgbClr val="FF7C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</a:t>
            </a:r>
            <a:r>
              <a:rPr lang="ru-RU" b="1" u="sng" smtClean="0">
                <a:solidFill>
                  <a:srgbClr val="FF7C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 Condensed" pitchFamily="34" charset="0"/>
              </a:rPr>
              <a:t> Андрея Ивановича Штольца.</a:t>
            </a:r>
          </a:p>
        </p:txBody>
      </p:sp>
      <p:pic>
        <p:nvPicPr>
          <p:cNvPr id="4" name="Рисунок 3" descr="Штольц у Обломова на Выборгской стороне. Художник Г. Мазурин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5875"/>
            <a:ext cx="37147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8417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Обломов и </a:t>
            </a:r>
            <a:r>
              <a:rPr lang="ru-RU" sz="5400" b="1" cap="all" dirty="0" err="1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Штольц</a:t>
            </a:r>
            <a:endParaRPr lang="ru-RU" sz="5400" b="1" cap="all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4757738" cy="55006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  </a:t>
            </a:r>
            <a:r>
              <a:rPr lang="ru-RU" b="1" u="sng" smtClean="0">
                <a:effectLst>
                  <a:outerShdw blurRad="38100" dist="38100" dir="2700000" algn="tl">
                    <a:srgbClr val="69676D"/>
                  </a:outerShdw>
                </a:effectLst>
              </a:rPr>
              <a:t>Отец Штольца, обрусевший немец, с детства воспитывал в сыне</a:t>
            </a:r>
            <a:r>
              <a:rPr lang="ru-RU" smtClean="0"/>
              <a:t> твердый и независимый характер, приучал к труду и дисциплине, поощрял самостоятельность.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 </a:t>
            </a:r>
            <a:r>
              <a:rPr lang="ru-RU" b="1" u="sng" smtClean="0">
                <a:effectLst>
                  <a:outerShdw blurRad="38100" dist="38100" dir="2700000" algn="tl">
                    <a:srgbClr val="69676D"/>
                  </a:outerShdw>
                </a:effectLst>
              </a:rPr>
              <a:t>В отличие от Обломова,</a:t>
            </a:r>
            <a:r>
              <a:rPr lang="ru-RU" smtClean="0"/>
              <a:t> Штольц не стоит на месте и чувствует себя хорошо только тогда, когда занят каким-нибудь делом.</a:t>
            </a:r>
          </a:p>
        </p:txBody>
      </p:sp>
      <p:pic>
        <p:nvPicPr>
          <p:cNvPr id="4" name="Рисунок 3" descr="Штольц. Художник Г. Мазурин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500063"/>
            <a:ext cx="3143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14290"/>
            <a:ext cx="29475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Штольц</a:t>
            </a:r>
            <a:endParaRPr lang="ru-RU" sz="54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4900613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</a:t>
            </a:r>
            <a:r>
              <a:rPr lang="ru-RU" b="1" u="sng" smtClean="0">
                <a:effectLst>
                  <a:outerShdw blurRad="38100" dist="38100" dir="2700000" algn="tl">
                    <a:srgbClr val="69676D"/>
                  </a:outerShdw>
                </a:effectLst>
                <a:latin typeface="Tw Cen MT Condensed" pitchFamily="34" charset="0"/>
              </a:rPr>
              <a:t>Истории любви Обломова и Ольги Ильинской</a:t>
            </a:r>
            <a:r>
              <a:rPr lang="ru-RU" smtClean="0"/>
              <a:t> посвящена б</a:t>
            </a:r>
            <a:r>
              <a:rPr lang="ru-RU" b="1" smtClean="0">
                <a:latin typeface="Tw Cen MT Condensed" pitchFamily="34" charset="0"/>
              </a:rPr>
              <a:t>о</a:t>
            </a:r>
            <a:r>
              <a:rPr lang="ru-RU" smtClean="0"/>
              <a:t>льшая часть романа И.А.Гончарова.</a:t>
            </a:r>
          </a:p>
          <a:p>
            <a:pPr>
              <a:buFont typeface="Arial" charset="0"/>
              <a:buNone/>
            </a:pPr>
            <a:r>
              <a:rPr lang="ru-RU" smtClean="0"/>
              <a:t>      Поначалу глубокое и сильное чувство к «аристократически созданному существу» меняет жизнь Обломова до неузнаваемости. Но «обломовщина» не даёт этому чувству развиваться.</a:t>
            </a:r>
          </a:p>
        </p:txBody>
      </p:sp>
      <p:pic>
        <p:nvPicPr>
          <p:cNvPr id="4" name="Рисунок 3" descr="Обломов и Ольга в Летнем саду. Художник Г. Мазурин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28688"/>
            <a:ext cx="30718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0284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История любви Обломова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4900613" cy="5643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Образ Ольги Ильинской – творческая удача И.А.Гончарова. Её идеальный характер показан в романе психологически убедительно. Самые большие изменения происходят с Ольгой после встречи с Обломовым.</a:t>
            </a:r>
          </a:p>
        </p:txBody>
      </p:sp>
      <p:pic>
        <p:nvPicPr>
          <p:cNvPr id="4" name="Рисунок 3" descr="«Обломов». Ольга Ильинская. Художник Н. Щеглов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357313"/>
            <a:ext cx="3429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0"/>
            <a:ext cx="62701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Ольга Ильинская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</TotalTime>
  <Words>312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Tw Cen MT Condensed</vt:lpstr>
      <vt:lpstr>Arial Unicode MS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15</cp:revision>
  <dcterms:created xsi:type="dcterms:W3CDTF">2008-11-30T16:23:57Z</dcterms:created>
  <dcterms:modified xsi:type="dcterms:W3CDTF">2012-01-12T13:33:52Z</dcterms:modified>
</cp:coreProperties>
</file>